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722" r:id="rId1"/>
  </p:sldMasterIdLst>
  <p:notesMasterIdLst>
    <p:notesMasterId r:id="rId3"/>
  </p:notesMasterIdLst>
  <p:sldIdLst>
    <p:sldId id="260" r:id="rId2"/>
  </p:sldIdLst>
  <p:sldSz cx="9906000" cy="6858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852"/>
    <a:srgbClr val="D87234"/>
    <a:srgbClr val="D0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924" y="-4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42E32-D85F-4A24-A5F7-B2CB951E7552}" type="datetimeFigureOut">
              <a:rPr lang="ru-RU" smtClean="0"/>
              <a:t>02.05.2024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D0514-26F9-485F-A97B-7A1487C1A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150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D0514-26F9-485F-A97B-7A1487C1AE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592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966140" y="5617774"/>
            <a:ext cx="7998180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72449" y="1016990"/>
            <a:ext cx="7778044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73151" y="1009651"/>
            <a:ext cx="7778044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833648" y="702069"/>
            <a:ext cx="615150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533674" y="726098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1134" y="1794935"/>
            <a:ext cx="6200424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1134" y="3736622"/>
            <a:ext cx="6188194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34899" y="5357593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1882" y="5357593"/>
            <a:ext cx="5454415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58" y="5357593"/>
            <a:ext cx="600192" cy="365125"/>
          </a:xfrm>
        </p:spPr>
        <p:txBody>
          <a:bodyPr/>
          <a:lstStyle>
            <a:lvl1pPr algn="ctr">
              <a:defRPr/>
            </a:lvl1pPr>
          </a:lstStyle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2" y="925691"/>
            <a:ext cx="1550106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6407" y="1106313"/>
            <a:ext cx="5610344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5394" y="2239431"/>
            <a:ext cx="677521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7623" y="3725335"/>
            <a:ext cx="6750756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406652" y="2121407"/>
            <a:ext cx="34671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52060" y="2119313"/>
            <a:ext cx="34671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7692" y="2122312"/>
            <a:ext cx="318448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19891" y="2122311"/>
            <a:ext cx="3189732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406652" y="2944368"/>
            <a:ext cx="3496818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032247" y="2944813"/>
            <a:ext cx="3496818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84859" y="6058038"/>
            <a:ext cx="83650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841279" y="605163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844035" y="603504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811638" y="576868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812293" y="576072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568699" y="293953"/>
            <a:ext cx="615150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826573" y="309541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201391" y="2020043"/>
            <a:ext cx="3320229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5258815" y="1150993"/>
            <a:ext cx="3272525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43803" y="3623748"/>
            <a:ext cx="3302965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870173" y="5885673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90767" y="5829262"/>
            <a:ext cx="3816158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8187089" y="5896962"/>
            <a:ext cx="600192" cy="365125"/>
          </a:xfrm>
        </p:spPr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84859" y="6058038"/>
            <a:ext cx="83650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811638" y="576868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807147" y="575769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841279" y="605163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836833" y="603920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568699" y="293953"/>
            <a:ext cx="615150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826573" y="309541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98626" y="2020824"/>
            <a:ext cx="331851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5306833" y="1207272"/>
            <a:ext cx="3156685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48156" y="3621024"/>
            <a:ext cx="3298698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874764" y="5888738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90784" y="5831038"/>
            <a:ext cx="3595630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8192263" y="5900027"/>
            <a:ext cx="600192" cy="365125"/>
          </a:xfrm>
        </p:spPr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81038" y="6069330"/>
            <a:ext cx="8581074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92480" y="575310"/>
            <a:ext cx="833755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92480" y="576072"/>
            <a:ext cx="833755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89053" y="273091"/>
            <a:ext cx="615150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814958" y="274541"/>
            <a:ext cx="566928" cy="614172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6276" y="817583"/>
            <a:ext cx="7545682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4961" y="2119257"/>
            <a:ext cx="6712772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92471" y="5809153"/>
            <a:ext cx="1314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0601" y="5809153"/>
            <a:ext cx="60018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9386" y="5809153"/>
            <a:ext cx="600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3" r:id="rId1"/>
    <p:sldLayoutId id="2147484724" r:id="rId2"/>
    <p:sldLayoutId id="2147484725" r:id="rId3"/>
    <p:sldLayoutId id="2147484726" r:id="rId4"/>
    <p:sldLayoutId id="2147484727" r:id="rId5"/>
    <p:sldLayoutId id="2147484728" r:id="rId6"/>
    <p:sldLayoutId id="2147484729" r:id="rId7"/>
    <p:sldLayoutId id="2147484730" r:id="rId8"/>
    <p:sldLayoutId id="2147484731" r:id="rId9"/>
    <p:sldLayoutId id="2147484732" r:id="rId10"/>
    <p:sldLayoutId id="214748473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241032" y="1196752"/>
            <a:ext cx="3384375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Телеграмм канал «ФНС ЯНАО – семинары» предназначен для проведения налоговыми органами Ямала </a:t>
            </a:r>
            <a:r>
              <a:rPr lang="ru-RU" sz="12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вебинаров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том числе по теме ЕНС. </a:t>
            </a:r>
            <a:b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проводятся в прямом эфире, участники телеграмм канала могут задать вопросы и получить ответы на них.</a:t>
            </a:r>
            <a:b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3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776536" y="476672"/>
            <a:ext cx="4176464" cy="6048672"/>
          </a:xfrm>
          <a:ln>
            <a:solidFill>
              <a:srgbClr val="0070C0"/>
            </a:solidFill>
          </a:ln>
        </p:spPr>
        <p:txBody>
          <a:bodyPr>
            <a:normAutofit fontScale="55000" lnSpcReduction="20000"/>
          </a:bodyPr>
          <a:lstStyle/>
          <a:p>
            <a:pPr marL="45720" indent="0" algn="ctr">
              <a:buNone/>
            </a:pPr>
            <a:r>
              <a:rPr lang="ru-RU" sz="49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marL="45720" indent="0" algn="ctr">
              <a:buNone/>
            </a:pPr>
            <a:endParaRPr lang="ru-RU" sz="4300" b="1" dirty="0" smtClean="0">
              <a:solidFill>
                <a:schemeClr val="accent2"/>
              </a:solidFill>
            </a:endParaRPr>
          </a:p>
          <a:p>
            <a:pPr marL="45720" indent="0" algn="ctr">
              <a:buNone/>
            </a:pPr>
            <a:endParaRPr lang="ru-RU" sz="4300" b="1" dirty="0" smtClean="0">
              <a:solidFill>
                <a:schemeClr val="accent2"/>
              </a:solidFill>
            </a:endParaRPr>
          </a:p>
          <a:p>
            <a:pPr marL="45720" indent="0" algn="ctr">
              <a:buNone/>
            </a:pPr>
            <a:r>
              <a:rPr lang="ru-RU" sz="4300" b="1" dirty="0" smtClean="0">
                <a:solidFill>
                  <a:schemeClr val="accent2"/>
                </a:solidFill>
              </a:rPr>
              <a:t>Календарь мероприятий на </a:t>
            </a:r>
            <a:r>
              <a:rPr lang="ru-RU" sz="4300" b="1" dirty="0">
                <a:solidFill>
                  <a:schemeClr val="accent2"/>
                </a:solidFill>
              </a:rPr>
              <a:t>неделю</a:t>
            </a:r>
          </a:p>
          <a:p>
            <a:pPr marL="0" indent="0" algn="ctr">
              <a:buNone/>
            </a:pPr>
            <a:endParaRPr lang="ru-RU" sz="2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02 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мая </a:t>
            </a:r>
            <a:r>
              <a:rPr lang="ru-RU" sz="3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15:00</a:t>
            </a:r>
          </a:p>
          <a:p>
            <a:pPr marL="0" indent="0" algn="ctr">
              <a:buNone/>
            </a:pPr>
            <a:endParaRPr lang="ru-RU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налогоплательщиков </a:t>
            </a:r>
            <a:endParaRPr lang="en-US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следующим темам:</a:t>
            </a:r>
          </a:p>
          <a:p>
            <a:pPr marL="0" indent="0" algn="ctr">
              <a:buNone/>
            </a:pPr>
            <a:endParaRPr lang="ru-RU" sz="25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None/>
            </a:pP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Машиночитаемая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доверенность (МЧД), особенности ее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применения с 01.03.2024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None/>
            </a:pPr>
            <a:endParaRPr lang="ru-RU" sz="25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None/>
            </a:pPr>
            <a:r>
              <a:rPr lang="en-US" sz="25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Налоговые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льготы для физических лиц и ИП, порядок оформления льгот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0" lvl="1" indent="0" algn="ctr">
              <a:buNone/>
            </a:pPr>
            <a:endParaRPr lang="en-US" sz="20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Ссылка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подключения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https://t.me/FNSYNAO</a:t>
            </a:r>
          </a:p>
          <a:p>
            <a:pPr marL="0" indent="0" algn="ctr">
              <a:buNone/>
            </a:pPr>
            <a:endParaRPr lang="ru-RU" sz="35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endParaRPr lang="ru-RU" sz="2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endParaRPr lang="ru-RU" sz="2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b="1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half" idx="2"/>
          </p:nvPr>
        </p:nvSpPr>
        <p:spPr>
          <a:xfrm>
            <a:off x="5025008" y="4293096"/>
            <a:ext cx="3744416" cy="1680220"/>
          </a:xfrm>
        </p:spPr>
        <p:txBody>
          <a:bodyPr>
            <a:normAutofit/>
          </a:bodyPr>
          <a:lstStyle/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Контактная 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информация: 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сайт: </a:t>
            </a:r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www.nalog.</a:t>
            </a:r>
            <a:r>
              <a:rPr lang="en-US" sz="9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gov.</a:t>
            </a:r>
            <a:r>
              <a:rPr lang="ru-RU" sz="9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в </a:t>
            </a:r>
            <a:r>
              <a:rPr lang="ru-RU" sz="9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соцсетях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https://vk.com/club217972703   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https://ok.ru/group/70000001463990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9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 единого контакт центра: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8 800 222 22 22</a:t>
            </a:r>
          </a:p>
          <a:p>
            <a:pPr algn="ctr"/>
            <a:endParaRPr lang="ru-RU" sz="9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Z:\Отделы\07-ОРН\ЕНС\инфоработа\ВЕБИНАРЫ ЕНС\IMG_759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3" y="2564904"/>
            <a:ext cx="1224136" cy="1176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6736" y="634966"/>
            <a:ext cx="648072" cy="626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394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2231</TotalTime>
  <Words>53</Words>
  <Application>Microsoft Office PowerPoint</Application>
  <PresentationFormat>Лист A4 (210x297 мм)</PresentationFormat>
  <Paragraphs>26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Кнопка</vt:lpstr>
      <vt:lpstr>                                   Телеграмм канал «ФНС ЯНАО – семинары» предназначен для проведения налоговыми органами Ямала вебинаров, в том числе по теме ЕНС.  Вебинары проводятся в прямом эфире, участники телеграмм канала могут задать вопросы и получить ответы на них.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 Бадмаева</dc:creator>
  <cp:lastModifiedBy>Internet</cp:lastModifiedBy>
  <cp:revision>283</cp:revision>
  <cp:lastPrinted>2023-03-24T03:51:23Z</cp:lastPrinted>
  <dcterms:created xsi:type="dcterms:W3CDTF">2020-04-10T13:09:37Z</dcterms:created>
  <dcterms:modified xsi:type="dcterms:W3CDTF">2024-05-02T04:24:58Z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Лист A4 (210x297 мм)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22</vt:i4>
  </property>
</Properties>
</file>